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25"/>
  </p:handoutMasterIdLst>
  <p:sldIdLst>
    <p:sldId id="256" r:id="rId2"/>
    <p:sldId id="259" r:id="rId3"/>
    <p:sldId id="283" r:id="rId4"/>
    <p:sldId id="265" r:id="rId5"/>
    <p:sldId id="267" r:id="rId6"/>
    <p:sldId id="268" r:id="rId7"/>
    <p:sldId id="269" r:id="rId8"/>
    <p:sldId id="270" r:id="rId9"/>
    <p:sldId id="271" r:id="rId10"/>
    <p:sldId id="272" r:id="rId11"/>
    <p:sldId id="273" r:id="rId12"/>
    <p:sldId id="258" r:id="rId13"/>
    <p:sldId id="278" r:id="rId14"/>
    <p:sldId id="274" r:id="rId15"/>
    <p:sldId id="277" r:id="rId16"/>
    <p:sldId id="275" r:id="rId17"/>
    <p:sldId id="279" r:id="rId18"/>
    <p:sldId id="276" r:id="rId19"/>
    <p:sldId id="285" r:id="rId20"/>
    <p:sldId id="263" r:id="rId21"/>
    <p:sldId id="264" r:id="rId22"/>
    <p:sldId id="284" r:id="rId23"/>
    <p:sldId id="262" r:id="rId24"/>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89EE9085-1EF8-4444-ADDF-3C1058C5A4AF}" type="datetimeFigureOut">
              <a:rPr lang="en-GB" smtClean="0"/>
              <a:t>19/10/2023</a:t>
            </a:fld>
            <a:endParaRPr lang="en-GB"/>
          </a:p>
        </p:txBody>
      </p:sp>
      <p:sp>
        <p:nvSpPr>
          <p:cNvPr id="4" name="Footer Placeholder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CDD35448-FCDA-482D-B814-A1E1B2B96CBD}" type="slidenum">
              <a:rPr lang="en-GB" smtClean="0"/>
              <a:t>‹#›</a:t>
            </a:fld>
            <a:endParaRPr lang="en-GB"/>
          </a:p>
        </p:txBody>
      </p:sp>
    </p:spTree>
    <p:extLst>
      <p:ext uri="{BB962C8B-B14F-4D97-AF65-F5344CB8AC3E}">
        <p14:creationId xmlns:p14="http://schemas.microsoft.com/office/powerpoint/2010/main" val="36385271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E714CAC-195F-4541-8C23-6073D38B755D}" type="datetimeFigureOut">
              <a:rPr lang="en-GB" smtClean="0"/>
              <a:t>19/10/2023</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CCE7E8E-F952-41D2-B504-B47D1709F1EE}"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917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714CAC-195F-4541-8C23-6073D38B755D}"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E7E8E-F952-41D2-B504-B47D1709F1EE}" type="slidenum">
              <a:rPr lang="en-GB" smtClean="0"/>
              <a:t>‹#›</a:t>
            </a:fld>
            <a:endParaRPr lang="en-GB"/>
          </a:p>
        </p:txBody>
      </p:sp>
    </p:spTree>
    <p:extLst>
      <p:ext uri="{BB962C8B-B14F-4D97-AF65-F5344CB8AC3E}">
        <p14:creationId xmlns:p14="http://schemas.microsoft.com/office/powerpoint/2010/main" val="400741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714CAC-195F-4541-8C23-6073D38B755D}"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E7E8E-F952-41D2-B504-B47D1709F1EE}" type="slidenum">
              <a:rPr lang="en-GB" smtClean="0"/>
              <a:t>‹#›</a:t>
            </a:fld>
            <a:endParaRPr lang="en-GB"/>
          </a:p>
        </p:txBody>
      </p:sp>
    </p:spTree>
    <p:extLst>
      <p:ext uri="{BB962C8B-B14F-4D97-AF65-F5344CB8AC3E}">
        <p14:creationId xmlns:p14="http://schemas.microsoft.com/office/powerpoint/2010/main" val="201498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714CAC-195F-4541-8C23-6073D38B755D}"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E7E8E-F952-41D2-B504-B47D1709F1EE}" type="slidenum">
              <a:rPr lang="en-GB" smtClean="0"/>
              <a:t>‹#›</a:t>
            </a:fld>
            <a:endParaRPr lang="en-GB"/>
          </a:p>
        </p:txBody>
      </p:sp>
    </p:spTree>
    <p:extLst>
      <p:ext uri="{BB962C8B-B14F-4D97-AF65-F5344CB8AC3E}">
        <p14:creationId xmlns:p14="http://schemas.microsoft.com/office/powerpoint/2010/main" val="195442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E714CAC-195F-4541-8C23-6073D38B755D}" type="datetimeFigureOut">
              <a:rPr lang="en-GB" smtClean="0"/>
              <a:t>19/10/2023</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CCE7E8E-F952-41D2-B504-B47D1709F1EE}"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879816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714CAC-195F-4541-8C23-6073D38B755D}"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CE7E8E-F952-41D2-B504-B47D1709F1EE}" type="slidenum">
              <a:rPr lang="en-GB" smtClean="0"/>
              <a:t>‹#›</a:t>
            </a:fld>
            <a:endParaRPr lang="en-GB"/>
          </a:p>
        </p:txBody>
      </p:sp>
    </p:spTree>
    <p:extLst>
      <p:ext uri="{BB962C8B-B14F-4D97-AF65-F5344CB8AC3E}">
        <p14:creationId xmlns:p14="http://schemas.microsoft.com/office/powerpoint/2010/main" val="125379171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714CAC-195F-4541-8C23-6073D38B755D}" type="datetimeFigureOut">
              <a:rPr lang="en-GB" smtClean="0"/>
              <a:t>19/10/2023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CE7E8E-F952-41D2-B504-B47D1709F1EE}" type="slidenum">
              <a:rPr lang="en-GB" smtClean="0"/>
              <a:t>‹#›</a:t>
            </a:fld>
            <a:endParaRPr lang="en-GB"/>
          </a:p>
        </p:txBody>
      </p:sp>
    </p:spTree>
    <p:extLst>
      <p:ext uri="{BB962C8B-B14F-4D97-AF65-F5344CB8AC3E}">
        <p14:creationId xmlns:p14="http://schemas.microsoft.com/office/powerpoint/2010/main" val="400956907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714CAC-195F-4541-8C23-6073D38B755D}" type="datetimeFigureOut">
              <a:rPr lang="en-GB" smtClean="0"/>
              <a:t>19/10/2023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CE7E8E-F952-41D2-B504-B47D1709F1EE}" type="slidenum">
              <a:rPr lang="en-GB" smtClean="0"/>
              <a:t>‹#›</a:t>
            </a:fld>
            <a:endParaRPr lang="en-GB"/>
          </a:p>
        </p:txBody>
      </p:sp>
    </p:spTree>
    <p:extLst>
      <p:ext uri="{BB962C8B-B14F-4D97-AF65-F5344CB8AC3E}">
        <p14:creationId xmlns:p14="http://schemas.microsoft.com/office/powerpoint/2010/main" val="183250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14CAC-195F-4541-8C23-6073D38B755D}" type="datetimeFigureOut">
              <a:rPr lang="en-GB" smtClean="0"/>
              <a:t>19/10/2023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CE7E8E-F952-41D2-B504-B47D1709F1EE}" type="slidenum">
              <a:rPr lang="en-GB" smtClean="0"/>
              <a:t>‹#›</a:t>
            </a:fld>
            <a:endParaRPr lang="en-GB"/>
          </a:p>
        </p:txBody>
      </p:sp>
    </p:spTree>
    <p:extLst>
      <p:ext uri="{BB962C8B-B14F-4D97-AF65-F5344CB8AC3E}">
        <p14:creationId xmlns:p14="http://schemas.microsoft.com/office/powerpoint/2010/main" val="353244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7E714CAC-195F-4541-8C23-6073D38B755D}" type="datetimeFigureOut">
              <a:rPr lang="en-GB" smtClean="0"/>
              <a:t>19/10/2023</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ACCE7E8E-F952-41D2-B504-B47D1709F1EE}"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688061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7E714CAC-195F-4541-8C23-6073D38B755D}" type="datetimeFigureOut">
              <a:rPr lang="en-GB" smtClean="0"/>
              <a:t>19/10/2023</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ACCE7E8E-F952-41D2-B504-B47D1709F1EE}" type="slidenum">
              <a:rPr lang="en-GB" smtClean="0"/>
              <a:t>‹#›</a:t>
            </a:fld>
            <a:endParaRPr lang="en-GB"/>
          </a:p>
        </p:txBody>
      </p:sp>
    </p:spTree>
    <p:extLst>
      <p:ext uri="{BB962C8B-B14F-4D97-AF65-F5344CB8AC3E}">
        <p14:creationId xmlns:p14="http://schemas.microsoft.com/office/powerpoint/2010/main" val="67649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E714CAC-195F-4541-8C23-6073D38B755D}" type="datetimeFigureOut">
              <a:rPr lang="en-GB" smtClean="0"/>
              <a:t>19/10/2023</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CCE7E8E-F952-41D2-B504-B47D1709F1EE}"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11442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Phonics</a:t>
            </a:r>
          </a:p>
        </p:txBody>
      </p:sp>
      <p:sp>
        <p:nvSpPr>
          <p:cNvPr id="3" name="Subtitle 2"/>
          <p:cNvSpPr>
            <a:spLocks noGrp="1"/>
          </p:cNvSpPr>
          <p:nvPr>
            <p:ph type="subTitle" idx="1"/>
          </p:nvPr>
        </p:nvSpPr>
        <p:spPr/>
        <p:txBody>
          <a:bodyPr/>
          <a:lstStyle/>
          <a:p>
            <a:r>
              <a:rPr lang="en-GB" dirty="0"/>
              <a:t>An introduction</a:t>
            </a:r>
          </a:p>
        </p:txBody>
      </p:sp>
      <p:sp>
        <p:nvSpPr>
          <p:cNvPr id="4" name="AutoShape 2" descr="Image result for 2d shap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5334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16" t="59850" r="916" b="1254"/>
          <a:stretch/>
        </p:blipFill>
        <p:spPr>
          <a:xfrm>
            <a:off x="2781224" y="4748756"/>
            <a:ext cx="5812361" cy="1376483"/>
          </a:xfrm>
          <a:prstGeom prst="rect">
            <a:avLst/>
          </a:prstGeom>
        </p:spPr>
      </p:pic>
      <p:graphicFrame>
        <p:nvGraphicFramePr>
          <p:cNvPr id="3" name="Table 2">
            <a:extLst>
              <a:ext uri="{FF2B5EF4-FFF2-40B4-BE49-F238E27FC236}">
                <a16:creationId xmlns:a16="http://schemas.microsoft.com/office/drawing/2014/main" id="{0E1AAC92-1149-4FCF-94C3-7AD6FA1567C3}"/>
              </a:ext>
            </a:extLst>
          </p:cNvPr>
          <p:cNvGraphicFramePr>
            <a:graphicFrameLocks noGrp="1"/>
          </p:cNvGraphicFramePr>
          <p:nvPr>
            <p:extLst>
              <p:ext uri="{D42A27DB-BD31-4B8C-83A1-F6EECF244321}">
                <p14:modId xmlns:p14="http://schemas.microsoft.com/office/powerpoint/2010/main" val="2301780858"/>
              </p:ext>
            </p:extLst>
          </p:nvPr>
        </p:nvGraphicFramePr>
        <p:xfrm>
          <a:off x="1278383" y="719665"/>
          <a:ext cx="9658905" cy="3532739"/>
        </p:xfrm>
        <a:graphic>
          <a:graphicData uri="http://schemas.openxmlformats.org/drawingml/2006/table">
            <a:tbl>
              <a:tblPr firstRow="1" bandRow="1">
                <a:tableStyleId>{5C22544A-7EE6-4342-B048-85BDC9FD1C3A}</a:tableStyleId>
              </a:tblPr>
              <a:tblGrid>
                <a:gridCol w="9658905">
                  <a:extLst>
                    <a:ext uri="{9D8B030D-6E8A-4147-A177-3AD203B41FA5}">
                      <a16:colId xmlns:a16="http://schemas.microsoft.com/office/drawing/2014/main" val="2297368133"/>
                    </a:ext>
                  </a:extLst>
                </a:gridCol>
              </a:tblGrid>
              <a:tr h="3532739">
                <a:tc>
                  <a:txBody>
                    <a:bodyPr/>
                    <a:lstStyle/>
                    <a:p>
                      <a:pPr algn="ctr"/>
                      <a:r>
                        <a:rPr lang="en-GB" sz="2800" b="0" dirty="0">
                          <a:solidFill>
                            <a:schemeClr val="tx1"/>
                          </a:solidFill>
                        </a:rPr>
                        <a:t>Tricky Words</a:t>
                      </a:r>
                    </a:p>
                    <a:p>
                      <a:endParaRPr lang="en-GB" sz="2800" b="0" dirty="0">
                        <a:solidFill>
                          <a:schemeClr val="tx1"/>
                        </a:solidFill>
                      </a:endParaRPr>
                    </a:p>
                    <a:p>
                      <a:endParaRPr lang="en-GB" sz="2800" b="0" dirty="0">
                        <a:solidFill>
                          <a:schemeClr val="tx1"/>
                        </a:solidFill>
                      </a:endParaRPr>
                    </a:p>
                    <a:p>
                      <a:r>
                        <a:rPr lang="en-GB" sz="2800" b="0" dirty="0">
                          <a:solidFill>
                            <a:schemeClr val="tx1"/>
                          </a:solidFill>
                        </a:rPr>
                        <a:t>These are words that do not follow the usual </a:t>
                      </a:r>
                      <a:r>
                        <a:rPr lang="en-GB" sz="2800" b="0" dirty="0" err="1">
                          <a:solidFill>
                            <a:schemeClr val="tx1"/>
                          </a:solidFill>
                        </a:rPr>
                        <a:t>segementing</a:t>
                      </a:r>
                      <a:r>
                        <a:rPr lang="en-GB" sz="2800" b="0" dirty="0">
                          <a:solidFill>
                            <a:schemeClr val="tx1"/>
                          </a:solidFill>
                        </a:rPr>
                        <a:t> and blending pattern. We encourage children to practise </a:t>
                      </a:r>
                      <a:r>
                        <a:rPr lang="en-GB" sz="2800" b="0" dirty="0" err="1">
                          <a:solidFill>
                            <a:schemeClr val="tx1"/>
                          </a:solidFill>
                        </a:rPr>
                        <a:t>raeding</a:t>
                      </a:r>
                      <a:r>
                        <a:rPr lang="en-GB" sz="2800" b="0" dirty="0">
                          <a:solidFill>
                            <a:schemeClr val="tx1"/>
                          </a:solidFill>
                        </a:rPr>
                        <a:t> these as sight words but we also talk about the ‘tricky’ part of the word. </a:t>
                      </a:r>
                    </a:p>
                    <a:p>
                      <a:endParaRPr lang="en-GB" dirty="0"/>
                    </a:p>
                  </a:txBody>
                  <a:tcPr>
                    <a:solidFill>
                      <a:schemeClr val="accent3">
                        <a:lumMod val="40000"/>
                        <a:lumOff val="60000"/>
                      </a:schemeClr>
                    </a:solidFill>
                  </a:tcPr>
                </a:tc>
                <a:extLst>
                  <a:ext uri="{0D108BD9-81ED-4DB2-BD59-A6C34878D82A}">
                    <a16:rowId xmlns:a16="http://schemas.microsoft.com/office/drawing/2014/main" val="4121349881"/>
                  </a:ext>
                </a:extLst>
              </a:tr>
            </a:tbl>
          </a:graphicData>
        </a:graphic>
      </p:graphicFrame>
    </p:spTree>
    <p:extLst>
      <p:ext uri="{BB962C8B-B14F-4D97-AF65-F5344CB8AC3E}">
        <p14:creationId xmlns:p14="http://schemas.microsoft.com/office/powerpoint/2010/main" val="6228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1</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pic>
        <p:nvPicPr>
          <p:cNvPr id="9" name="Picture 8"/>
          <p:cNvPicPr>
            <a:picLocks noChangeAspect="1"/>
          </p:cNvPicPr>
          <p:nvPr/>
        </p:nvPicPr>
        <p:blipFill>
          <a:blip r:embed="rId2"/>
          <a:stretch>
            <a:fillRect/>
          </a:stretch>
        </p:blipFill>
        <p:spPr>
          <a:xfrm>
            <a:off x="1989228" y="1270226"/>
            <a:ext cx="8996636" cy="5311541"/>
          </a:xfrm>
          <a:prstGeom prst="rect">
            <a:avLst/>
          </a:prstGeom>
        </p:spPr>
      </p:pic>
    </p:spTree>
    <p:extLst>
      <p:ext uri="{BB962C8B-B14F-4D97-AF65-F5344CB8AC3E}">
        <p14:creationId xmlns:p14="http://schemas.microsoft.com/office/powerpoint/2010/main" val="88673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2</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GB" sz="2800" dirty="0"/>
          </a:p>
        </p:txBody>
      </p:sp>
      <p:pic>
        <p:nvPicPr>
          <p:cNvPr id="10" name="Picture 9"/>
          <p:cNvPicPr>
            <a:picLocks noChangeAspect="1"/>
          </p:cNvPicPr>
          <p:nvPr/>
        </p:nvPicPr>
        <p:blipFill>
          <a:blip r:embed="rId2"/>
          <a:stretch>
            <a:fillRect/>
          </a:stretch>
        </p:blipFill>
        <p:spPr>
          <a:xfrm>
            <a:off x="2773606" y="1404425"/>
            <a:ext cx="7629525" cy="4724400"/>
          </a:xfrm>
          <a:prstGeom prst="rect">
            <a:avLst/>
          </a:prstGeom>
        </p:spPr>
      </p:pic>
    </p:spTree>
    <p:extLst>
      <p:ext uri="{BB962C8B-B14F-4D97-AF65-F5344CB8AC3E}">
        <p14:creationId xmlns:p14="http://schemas.microsoft.com/office/powerpoint/2010/main" val="145684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0108" y="495446"/>
            <a:ext cx="7714224" cy="5803580"/>
          </a:xfrm>
          <a:prstGeom prst="rect">
            <a:avLst/>
          </a:prstGeom>
        </p:spPr>
      </p:pic>
    </p:spTree>
    <p:extLst>
      <p:ext uri="{BB962C8B-B14F-4D97-AF65-F5344CB8AC3E}">
        <p14:creationId xmlns:p14="http://schemas.microsoft.com/office/powerpoint/2010/main" val="73789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3</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stretch>
            <a:fillRect/>
          </a:stretch>
        </p:blipFill>
        <p:spPr>
          <a:xfrm>
            <a:off x="3163472" y="1609578"/>
            <a:ext cx="6934200" cy="4876800"/>
          </a:xfrm>
          <a:prstGeom prst="rect">
            <a:avLst/>
          </a:prstGeom>
        </p:spPr>
      </p:pic>
    </p:spTree>
    <p:extLst>
      <p:ext uri="{BB962C8B-B14F-4D97-AF65-F5344CB8AC3E}">
        <p14:creationId xmlns:p14="http://schemas.microsoft.com/office/powerpoint/2010/main" val="41325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4</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stretch>
            <a:fillRect/>
          </a:stretch>
        </p:blipFill>
        <p:spPr>
          <a:xfrm>
            <a:off x="2210752" y="1234586"/>
            <a:ext cx="8373684" cy="5053671"/>
          </a:xfrm>
          <a:prstGeom prst="rect">
            <a:avLst/>
          </a:prstGeom>
        </p:spPr>
      </p:pic>
    </p:spTree>
    <p:extLst>
      <p:ext uri="{BB962C8B-B14F-4D97-AF65-F5344CB8AC3E}">
        <p14:creationId xmlns:p14="http://schemas.microsoft.com/office/powerpoint/2010/main" val="61990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5</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stretch>
            <a:fillRect/>
          </a:stretch>
        </p:blipFill>
        <p:spPr>
          <a:xfrm>
            <a:off x="1419737" y="1514548"/>
            <a:ext cx="9044333" cy="4239138"/>
          </a:xfrm>
          <a:prstGeom prst="rect">
            <a:avLst/>
          </a:prstGeom>
        </p:spPr>
      </p:pic>
    </p:spTree>
    <p:extLst>
      <p:ext uri="{BB962C8B-B14F-4D97-AF65-F5344CB8AC3E}">
        <p14:creationId xmlns:p14="http://schemas.microsoft.com/office/powerpoint/2010/main" val="129739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6546" y="277691"/>
            <a:ext cx="4750295" cy="3773805"/>
          </a:xfrm>
          <a:prstGeom prst="rect">
            <a:avLst/>
          </a:prstGeom>
        </p:spPr>
      </p:pic>
      <p:pic>
        <p:nvPicPr>
          <p:cNvPr id="5" name="Picture 4"/>
          <p:cNvPicPr>
            <a:picLocks noChangeAspect="1"/>
          </p:cNvPicPr>
          <p:nvPr/>
        </p:nvPicPr>
        <p:blipFill>
          <a:blip r:embed="rId3"/>
          <a:stretch>
            <a:fillRect/>
          </a:stretch>
        </p:blipFill>
        <p:spPr>
          <a:xfrm>
            <a:off x="6777979" y="111003"/>
            <a:ext cx="5252316" cy="3898289"/>
          </a:xfrm>
          <a:prstGeom prst="rect">
            <a:avLst/>
          </a:prstGeom>
        </p:spPr>
      </p:pic>
      <p:pic>
        <p:nvPicPr>
          <p:cNvPr id="6" name="Picture 5"/>
          <p:cNvPicPr>
            <a:picLocks noChangeAspect="1"/>
          </p:cNvPicPr>
          <p:nvPr/>
        </p:nvPicPr>
        <p:blipFill>
          <a:blip r:embed="rId4"/>
          <a:stretch>
            <a:fillRect/>
          </a:stretch>
        </p:blipFill>
        <p:spPr>
          <a:xfrm>
            <a:off x="3320341" y="1951746"/>
            <a:ext cx="5134342" cy="4621807"/>
          </a:xfrm>
          <a:prstGeom prst="rect">
            <a:avLst/>
          </a:prstGeom>
        </p:spPr>
      </p:pic>
    </p:spTree>
    <p:extLst>
      <p:ext uri="{BB962C8B-B14F-4D97-AF65-F5344CB8AC3E}">
        <p14:creationId xmlns:p14="http://schemas.microsoft.com/office/powerpoint/2010/main" val="3765228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6</a:t>
            </a:r>
          </a:p>
        </p:txBody>
      </p:sp>
      <p:sp>
        <p:nvSpPr>
          <p:cNvPr id="5" name="Content Placeholder 2"/>
          <p:cNvSpPr txBox="1">
            <a:spLocks/>
          </p:cNvSpPr>
          <p:nvPr/>
        </p:nvSpPr>
        <p:spPr>
          <a:xfrm>
            <a:off x="953912" y="3359834"/>
            <a:ext cx="10178322" cy="465570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stretch>
            <a:fillRect/>
          </a:stretch>
        </p:blipFill>
        <p:spPr>
          <a:xfrm>
            <a:off x="1645479" y="1317088"/>
            <a:ext cx="8806815" cy="5060818"/>
          </a:xfrm>
          <a:prstGeom prst="rect">
            <a:avLst/>
          </a:prstGeom>
        </p:spPr>
      </p:pic>
    </p:spTree>
    <p:extLst>
      <p:ext uri="{BB962C8B-B14F-4D97-AF65-F5344CB8AC3E}">
        <p14:creationId xmlns:p14="http://schemas.microsoft.com/office/powerpoint/2010/main" val="400279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1C17-38F9-472C-95DE-957C79344816}"/>
              </a:ext>
            </a:extLst>
          </p:cNvPr>
          <p:cNvSpPr>
            <a:spLocks noGrp="1"/>
          </p:cNvSpPr>
          <p:nvPr>
            <p:ph type="title"/>
          </p:nvPr>
        </p:nvSpPr>
        <p:spPr/>
        <p:txBody>
          <a:bodyPr/>
          <a:lstStyle/>
          <a:p>
            <a:r>
              <a:rPr lang="en-GB" dirty="0"/>
              <a:t>What does Phonics look like In Armstrong </a:t>
            </a:r>
            <a:r>
              <a:rPr lang="en-GB" dirty="0" err="1"/>
              <a:t>mn</a:t>
            </a:r>
            <a:r>
              <a:rPr lang="en-GB" dirty="0"/>
              <a:t> </a:t>
            </a:r>
          </a:p>
        </p:txBody>
      </p:sp>
      <p:sp>
        <p:nvSpPr>
          <p:cNvPr id="3" name="Content Placeholder 2">
            <a:extLst>
              <a:ext uri="{FF2B5EF4-FFF2-40B4-BE49-F238E27FC236}">
                <a16:creationId xmlns:a16="http://schemas.microsoft.com/office/drawing/2014/main" id="{B38B3E6A-D057-43C0-83C5-121360328453}"/>
              </a:ext>
            </a:extLst>
          </p:cNvPr>
          <p:cNvSpPr>
            <a:spLocks noGrp="1"/>
          </p:cNvSpPr>
          <p:nvPr>
            <p:ph idx="1"/>
          </p:nvPr>
        </p:nvSpPr>
        <p:spPr/>
        <p:txBody>
          <a:bodyPr/>
          <a:lstStyle/>
          <a:p>
            <a:r>
              <a:rPr lang="en-GB" dirty="0"/>
              <a:t>Start with the sound – whole class</a:t>
            </a:r>
          </a:p>
          <a:p>
            <a:r>
              <a:rPr lang="en-GB" dirty="0"/>
              <a:t>Apply the sound in group blending </a:t>
            </a:r>
          </a:p>
          <a:p>
            <a:r>
              <a:rPr lang="en-GB" dirty="0"/>
              <a:t>Independent blending </a:t>
            </a:r>
          </a:p>
          <a:p>
            <a:r>
              <a:rPr lang="en-GB" dirty="0"/>
              <a:t>Tricky words </a:t>
            </a:r>
          </a:p>
          <a:p>
            <a:r>
              <a:rPr lang="en-GB" dirty="0"/>
              <a:t>Apply it in a sentence </a:t>
            </a:r>
          </a:p>
          <a:p>
            <a:endParaRPr lang="en-GB" dirty="0"/>
          </a:p>
          <a:p>
            <a:r>
              <a:rPr lang="en-GB" dirty="0"/>
              <a:t>Throughout the day there will be at least one phonics activity included in </a:t>
            </a:r>
            <a:r>
              <a:rPr lang="en-GB"/>
              <a:t>carousel learning </a:t>
            </a:r>
            <a:endParaRPr lang="en-GB" dirty="0"/>
          </a:p>
        </p:txBody>
      </p:sp>
    </p:spTree>
    <p:extLst>
      <p:ext uri="{BB962C8B-B14F-4D97-AF65-F5344CB8AC3E}">
        <p14:creationId xmlns:p14="http://schemas.microsoft.com/office/powerpoint/2010/main" val="379679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Systematic Synthetic Phonics</a:t>
            </a:r>
          </a:p>
        </p:txBody>
      </p:sp>
      <p:sp>
        <p:nvSpPr>
          <p:cNvPr id="3" name="Content Placeholder 2"/>
          <p:cNvSpPr>
            <a:spLocks noGrp="1"/>
          </p:cNvSpPr>
          <p:nvPr>
            <p:ph idx="1"/>
          </p:nvPr>
        </p:nvSpPr>
        <p:spPr>
          <a:xfrm>
            <a:off x="1251678" y="1223889"/>
            <a:ext cx="10178322" cy="4655703"/>
          </a:xfrm>
        </p:spPr>
        <p:txBody>
          <a:bodyPr/>
          <a:lstStyle/>
          <a:p>
            <a:pPr marL="0" indent="0">
              <a:buNone/>
            </a:pPr>
            <a:r>
              <a:rPr lang="en-GB" dirty="0"/>
              <a:t>Phonics is a way of teaching children to read by introducing letters and their correlating sounds. </a:t>
            </a:r>
          </a:p>
          <a:p>
            <a:pPr marL="0" indent="0">
              <a:buNone/>
            </a:pPr>
            <a:endParaRPr lang="en-GB" dirty="0"/>
          </a:p>
          <a:p>
            <a:pPr marL="0" indent="0">
              <a:buNone/>
            </a:pPr>
            <a:r>
              <a:rPr lang="en-GB" dirty="0"/>
              <a:t>It is taught systematically, children are gradually introduced to more ways of spelling sounds and each phase builds on existing knowledge.</a:t>
            </a:r>
          </a:p>
          <a:p>
            <a:pPr marL="0" indent="0">
              <a:buNone/>
            </a:pPr>
            <a:endParaRPr lang="en-GB" dirty="0"/>
          </a:p>
          <a:p>
            <a:pPr marL="0" indent="0">
              <a:buNone/>
            </a:pPr>
            <a:r>
              <a:rPr lang="en-GB" dirty="0"/>
              <a:t>In phonics, instead of looking at each letter as making an individual sound we look at how combinations of letters can produce sounds.</a:t>
            </a:r>
          </a:p>
          <a:p>
            <a:pPr marL="0" indent="0">
              <a:buNone/>
            </a:pPr>
            <a:r>
              <a:rPr lang="en-GB" dirty="0"/>
              <a:t>For example ‘ear’ is one sound, one syllable and one word but made up of 3 letters. </a:t>
            </a:r>
          </a:p>
          <a:p>
            <a:pPr marL="0" indent="0">
              <a:buNone/>
            </a:pPr>
            <a:r>
              <a:rPr lang="en-GB" dirty="0"/>
              <a:t>Using phase 2 and 3 sounds we can make a variety of words: </a:t>
            </a:r>
          </a:p>
          <a:p>
            <a:pPr marL="0" indent="0">
              <a:buNone/>
            </a:pPr>
            <a:r>
              <a:rPr lang="en-GB" dirty="0"/>
              <a:t>Hear, tear, fear, shear.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58481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screening</a:t>
            </a:r>
          </a:p>
        </p:txBody>
      </p:sp>
      <p:sp>
        <p:nvSpPr>
          <p:cNvPr id="3" name="Content Placeholder 2"/>
          <p:cNvSpPr>
            <a:spLocks noGrp="1"/>
          </p:cNvSpPr>
          <p:nvPr>
            <p:ph idx="1"/>
          </p:nvPr>
        </p:nvSpPr>
        <p:spPr>
          <a:xfrm>
            <a:off x="1251678" y="1294229"/>
            <a:ext cx="10178322" cy="4585364"/>
          </a:xfrm>
        </p:spPr>
        <p:txBody>
          <a:bodyPr/>
          <a:lstStyle/>
          <a:p>
            <a:pPr marL="0" indent="0">
              <a:buNone/>
            </a:pPr>
            <a:r>
              <a:rPr lang="en-GB" sz="3200" dirty="0"/>
              <a:t>The phonics screening test will happen in term 2 for year 2 and in term 6 for year 1.</a:t>
            </a:r>
          </a:p>
          <a:p>
            <a:pPr marL="0" indent="0">
              <a:buNone/>
            </a:pPr>
            <a:r>
              <a:rPr lang="en-GB" sz="3200" dirty="0"/>
              <a:t>It is set by the government to measure reading ability.</a:t>
            </a:r>
          </a:p>
          <a:p>
            <a:pPr marL="0" indent="0">
              <a:buNone/>
            </a:pPr>
            <a:r>
              <a:rPr lang="en-GB" sz="3200" dirty="0"/>
              <a:t>The pass rate has been 32 out of 40 for the last 5 years but may change (although considered unlikely).</a:t>
            </a:r>
          </a:p>
          <a:p>
            <a:pPr marL="0" indent="0">
              <a:buNone/>
            </a:pPr>
            <a:r>
              <a:rPr lang="en-GB" sz="3200" dirty="0"/>
              <a:t>It a quick word reading exercise 1:1 with the teacher. </a:t>
            </a:r>
          </a:p>
          <a:p>
            <a:pPr marL="0" indent="0">
              <a:buNone/>
            </a:pPr>
            <a:r>
              <a:rPr lang="en-GB" sz="3200" dirty="0"/>
              <a:t>There are a variety of  real and pseudo words to read. </a:t>
            </a:r>
          </a:p>
          <a:p>
            <a:pPr marL="0" indent="0">
              <a:buNone/>
            </a:pPr>
            <a:endParaRPr lang="en-GB" dirty="0"/>
          </a:p>
        </p:txBody>
      </p:sp>
    </p:spTree>
    <p:extLst>
      <p:ext uri="{BB962C8B-B14F-4D97-AF65-F5344CB8AC3E}">
        <p14:creationId xmlns:p14="http://schemas.microsoft.com/office/powerpoint/2010/main" val="4155835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0413" y="278810"/>
            <a:ext cx="5426734" cy="6161179"/>
          </a:xfrm>
          <a:prstGeom prst="rect">
            <a:avLst/>
          </a:prstGeom>
        </p:spPr>
      </p:pic>
      <p:pic>
        <p:nvPicPr>
          <p:cNvPr id="5" name="Picture 4"/>
          <p:cNvPicPr>
            <a:picLocks noChangeAspect="1"/>
          </p:cNvPicPr>
          <p:nvPr/>
        </p:nvPicPr>
        <p:blipFill>
          <a:blip r:embed="rId3"/>
          <a:stretch>
            <a:fillRect/>
          </a:stretch>
        </p:blipFill>
        <p:spPr>
          <a:xfrm>
            <a:off x="6088380" y="273912"/>
            <a:ext cx="5610490" cy="6153014"/>
          </a:xfrm>
          <a:prstGeom prst="rect">
            <a:avLst/>
          </a:prstGeom>
        </p:spPr>
      </p:pic>
    </p:spTree>
    <p:extLst>
      <p:ext uri="{BB962C8B-B14F-4D97-AF65-F5344CB8AC3E}">
        <p14:creationId xmlns:p14="http://schemas.microsoft.com/office/powerpoint/2010/main" val="2289609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07C6-CD7D-4FEC-93F5-0D6814B7EA13}"/>
              </a:ext>
            </a:extLst>
          </p:cNvPr>
          <p:cNvSpPr>
            <a:spLocks noGrp="1"/>
          </p:cNvSpPr>
          <p:nvPr>
            <p:ph type="title"/>
          </p:nvPr>
        </p:nvSpPr>
        <p:spPr/>
        <p:txBody>
          <a:bodyPr/>
          <a:lstStyle/>
          <a:p>
            <a:r>
              <a:rPr lang="en-GB" dirty="0"/>
              <a:t>Support In School</a:t>
            </a:r>
          </a:p>
        </p:txBody>
      </p:sp>
      <p:sp>
        <p:nvSpPr>
          <p:cNvPr id="3" name="Content Placeholder 2">
            <a:extLst>
              <a:ext uri="{FF2B5EF4-FFF2-40B4-BE49-F238E27FC236}">
                <a16:creationId xmlns:a16="http://schemas.microsoft.com/office/drawing/2014/main" id="{763B2226-B400-4C78-8DE8-7A2A99FCE81E}"/>
              </a:ext>
            </a:extLst>
          </p:cNvPr>
          <p:cNvSpPr>
            <a:spLocks noGrp="1"/>
          </p:cNvSpPr>
          <p:nvPr>
            <p:ph idx="1"/>
          </p:nvPr>
        </p:nvSpPr>
        <p:spPr/>
        <p:txBody>
          <a:bodyPr>
            <a:normAutofit lnSpcReduction="10000"/>
          </a:bodyPr>
          <a:lstStyle/>
          <a:p>
            <a:pPr marL="0" indent="0">
              <a:buNone/>
            </a:pPr>
            <a:r>
              <a:rPr lang="en-GB" dirty="0"/>
              <a:t>Interventions: </a:t>
            </a:r>
          </a:p>
          <a:p>
            <a:pPr marL="0" indent="0">
              <a:buNone/>
            </a:pPr>
            <a:r>
              <a:rPr lang="en-GB" dirty="0"/>
              <a:t>In school we have interventions to support children’s phonics. </a:t>
            </a:r>
          </a:p>
          <a:p>
            <a:pPr marL="0" indent="0">
              <a:buNone/>
            </a:pPr>
            <a:r>
              <a:rPr lang="en-GB" dirty="0"/>
              <a:t>We have daily keep up to support children on a daily basis. </a:t>
            </a:r>
          </a:p>
          <a:p>
            <a:pPr marL="0" indent="0">
              <a:buNone/>
            </a:pPr>
            <a:r>
              <a:rPr lang="en-GB" dirty="0"/>
              <a:t>We also have rapid catch up throughout the school to support children who didn’t pass their phonics screening in year 1. </a:t>
            </a:r>
          </a:p>
          <a:p>
            <a:pPr marL="0" indent="0">
              <a:buNone/>
            </a:pPr>
            <a:r>
              <a:rPr lang="en-GB" dirty="0"/>
              <a:t>Reading groups: </a:t>
            </a:r>
          </a:p>
          <a:p>
            <a:pPr marL="0" indent="0">
              <a:buNone/>
            </a:pPr>
            <a:r>
              <a:rPr lang="en-GB" dirty="0"/>
              <a:t>In year 1 we have reading groups every day. </a:t>
            </a:r>
            <a:br>
              <a:rPr lang="en-GB" dirty="0"/>
            </a:br>
            <a:r>
              <a:rPr lang="en-GB" dirty="0"/>
              <a:t>The children have been placed in their relevant phase groups. </a:t>
            </a:r>
          </a:p>
          <a:p>
            <a:pPr marL="0" indent="0">
              <a:buNone/>
            </a:pPr>
            <a:r>
              <a:rPr lang="en-GB" dirty="0"/>
              <a:t>From this we read the appropriate phase book. </a:t>
            </a:r>
          </a:p>
        </p:txBody>
      </p:sp>
    </p:spTree>
    <p:extLst>
      <p:ext uri="{BB962C8B-B14F-4D97-AF65-F5344CB8AC3E}">
        <p14:creationId xmlns:p14="http://schemas.microsoft.com/office/powerpoint/2010/main" val="3660033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support At home </a:t>
            </a:r>
          </a:p>
        </p:txBody>
      </p:sp>
      <p:sp>
        <p:nvSpPr>
          <p:cNvPr id="3" name="Content Placeholder 2"/>
          <p:cNvSpPr>
            <a:spLocks noGrp="1"/>
          </p:cNvSpPr>
          <p:nvPr>
            <p:ph idx="1"/>
          </p:nvPr>
        </p:nvSpPr>
        <p:spPr/>
        <p:txBody>
          <a:bodyPr>
            <a:normAutofit fontScale="92500" lnSpcReduction="20000"/>
          </a:bodyPr>
          <a:lstStyle/>
          <a:p>
            <a:r>
              <a:rPr lang="en-GB" dirty="0"/>
              <a:t>Reading regularly is one of the best things you can do to support your child, sharing books, looking at sounds and discussing stories will build up confidence, fluency but most importantly enjoyment!</a:t>
            </a:r>
          </a:p>
          <a:p>
            <a:endParaRPr lang="en-GB" dirty="0"/>
          </a:p>
          <a:p>
            <a:r>
              <a:rPr lang="en-GB" dirty="0"/>
              <a:t>Practising recognising the phonics sounds</a:t>
            </a:r>
          </a:p>
          <a:p>
            <a:endParaRPr lang="en-GB" dirty="0"/>
          </a:p>
          <a:p>
            <a:r>
              <a:rPr lang="en-GB" dirty="0"/>
              <a:t>Playing games </a:t>
            </a:r>
          </a:p>
          <a:p>
            <a:endParaRPr lang="en-GB" dirty="0"/>
          </a:p>
          <a:p>
            <a:r>
              <a:rPr lang="en-GB" dirty="0"/>
              <a:t>Writing in reading records </a:t>
            </a:r>
          </a:p>
          <a:p>
            <a:endParaRPr lang="en-GB" dirty="0"/>
          </a:p>
          <a:p>
            <a:r>
              <a:rPr lang="en-GB" dirty="0"/>
              <a:t>Practising tricky words</a:t>
            </a:r>
          </a:p>
        </p:txBody>
      </p:sp>
    </p:spTree>
    <p:extLst>
      <p:ext uri="{BB962C8B-B14F-4D97-AF65-F5344CB8AC3E}">
        <p14:creationId xmlns:p14="http://schemas.microsoft.com/office/powerpoint/2010/main" val="282472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F67A-8CF5-4CAA-9D9A-50650901B262}"/>
              </a:ext>
            </a:extLst>
          </p:cNvPr>
          <p:cNvSpPr>
            <a:spLocks noGrp="1"/>
          </p:cNvSpPr>
          <p:nvPr>
            <p:ph type="title"/>
          </p:nvPr>
        </p:nvSpPr>
        <p:spPr/>
        <p:txBody>
          <a:bodyPr/>
          <a:lstStyle/>
          <a:p>
            <a:r>
              <a:rPr lang="en-GB" dirty="0"/>
              <a:t>Little </a:t>
            </a:r>
            <a:r>
              <a:rPr lang="en-GB" dirty="0" err="1"/>
              <a:t>Wandle</a:t>
            </a:r>
            <a:r>
              <a:rPr lang="en-GB" dirty="0"/>
              <a:t> </a:t>
            </a:r>
          </a:p>
        </p:txBody>
      </p:sp>
      <p:sp>
        <p:nvSpPr>
          <p:cNvPr id="3" name="Content Placeholder 2">
            <a:extLst>
              <a:ext uri="{FF2B5EF4-FFF2-40B4-BE49-F238E27FC236}">
                <a16:creationId xmlns:a16="http://schemas.microsoft.com/office/drawing/2014/main" id="{0231A451-1747-4EC7-A241-04B4370E0FB9}"/>
              </a:ext>
            </a:extLst>
          </p:cNvPr>
          <p:cNvSpPr>
            <a:spLocks noGrp="1"/>
          </p:cNvSpPr>
          <p:nvPr>
            <p:ph idx="1"/>
          </p:nvPr>
        </p:nvSpPr>
        <p:spPr/>
        <p:txBody>
          <a:bodyPr/>
          <a:lstStyle/>
          <a:p>
            <a:pPr marL="0" indent="0">
              <a:buNone/>
            </a:pPr>
            <a:r>
              <a:rPr lang="en-GB" dirty="0"/>
              <a:t>Little </a:t>
            </a:r>
            <a:r>
              <a:rPr lang="en-GB" dirty="0" err="1"/>
              <a:t>Wandle</a:t>
            </a:r>
            <a:r>
              <a:rPr lang="en-GB" dirty="0"/>
              <a:t> is the main scheme that we use to support the children's phonics. </a:t>
            </a:r>
          </a:p>
          <a:p>
            <a:pPr marL="0" indent="0">
              <a:buNone/>
            </a:pPr>
            <a:r>
              <a:rPr lang="en-GB" dirty="0"/>
              <a:t>We use it for daily lessons for EYFS as well as year 1. </a:t>
            </a:r>
          </a:p>
          <a:p>
            <a:pPr marL="0" indent="0">
              <a:buNone/>
            </a:pPr>
            <a:r>
              <a:rPr lang="en-GB" dirty="0"/>
              <a:t>If children are falling behind it provides support through ‘daily keep up’ programme to keep boosting their phonics knowledge. </a:t>
            </a:r>
          </a:p>
          <a:p>
            <a:pPr marL="0" indent="0">
              <a:buNone/>
            </a:pPr>
            <a:r>
              <a:rPr lang="en-GB" dirty="0"/>
              <a:t>It also supports interventions using rapid catch-up for children in years 2,3,4,5 and 6 who didn’t pass their phonics screening in year 1. </a:t>
            </a:r>
          </a:p>
          <a:p>
            <a:pPr marL="0" indent="0">
              <a:buNone/>
            </a:pPr>
            <a:r>
              <a:rPr lang="en-GB" dirty="0"/>
              <a:t>All our staff are trained to best support our children by using the corresponding phase books in order to apply their learning.</a:t>
            </a:r>
          </a:p>
        </p:txBody>
      </p:sp>
      <p:pic>
        <p:nvPicPr>
          <p:cNvPr id="4" name="Picture 3"/>
          <p:cNvPicPr>
            <a:picLocks noChangeAspect="1"/>
          </p:cNvPicPr>
          <p:nvPr/>
        </p:nvPicPr>
        <p:blipFill>
          <a:blip r:embed="rId2"/>
          <a:stretch>
            <a:fillRect/>
          </a:stretch>
        </p:blipFill>
        <p:spPr>
          <a:xfrm>
            <a:off x="9513507" y="138171"/>
            <a:ext cx="2182104" cy="2147830"/>
          </a:xfrm>
          <a:prstGeom prst="rect">
            <a:avLst/>
          </a:prstGeom>
        </p:spPr>
      </p:pic>
    </p:spTree>
    <p:extLst>
      <p:ext uri="{BB962C8B-B14F-4D97-AF65-F5344CB8AC3E}">
        <p14:creationId xmlns:p14="http://schemas.microsoft.com/office/powerpoint/2010/main" val="99020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935887" y="251323"/>
            <a:ext cx="9010787" cy="6479021"/>
          </a:xfrm>
          <a:prstGeom prst="rect">
            <a:avLst/>
          </a:prstGeom>
        </p:spPr>
      </p:pic>
    </p:spTree>
    <p:extLst>
      <p:ext uri="{BB962C8B-B14F-4D97-AF65-F5344CB8AC3E}">
        <p14:creationId xmlns:p14="http://schemas.microsoft.com/office/powerpoint/2010/main" val="396076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7819" y="303575"/>
            <a:ext cx="9077597" cy="6325108"/>
          </a:xfrm>
          <a:prstGeom prst="rect">
            <a:avLst/>
          </a:prstGeom>
        </p:spPr>
      </p:pic>
    </p:spTree>
    <p:extLst>
      <p:ext uri="{BB962C8B-B14F-4D97-AF65-F5344CB8AC3E}">
        <p14:creationId xmlns:p14="http://schemas.microsoft.com/office/powerpoint/2010/main" val="253556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0667" y="257448"/>
            <a:ext cx="9324567" cy="6347656"/>
          </a:xfrm>
          <a:prstGeom prst="rect">
            <a:avLst/>
          </a:prstGeom>
        </p:spPr>
      </p:pic>
    </p:spTree>
    <p:extLst>
      <p:ext uri="{BB962C8B-B14F-4D97-AF65-F5344CB8AC3E}">
        <p14:creationId xmlns:p14="http://schemas.microsoft.com/office/powerpoint/2010/main" val="237959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3760" y="259761"/>
            <a:ext cx="9136789" cy="6371557"/>
          </a:xfrm>
          <a:prstGeom prst="rect">
            <a:avLst/>
          </a:prstGeom>
        </p:spPr>
      </p:pic>
    </p:spTree>
    <p:extLst>
      <p:ext uri="{BB962C8B-B14F-4D97-AF65-F5344CB8AC3E}">
        <p14:creationId xmlns:p14="http://schemas.microsoft.com/office/powerpoint/2010/main" val="64056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0072" y="157433"/>
            <a:ext cx="9103722" cy="6410913"/>
          </a:xfrm>
          <a:prstGeom prst="rect">
            <a:avLst/>
          </a:prstGeom>
        </p:spPr>
      </p:pic>
      <p:pic>
        <p:nvPicPr>
          <p:cNvPr id="4" name="Picture 3"/>
          <p:cNvPicPr>
            <a:picLocks noChangeAspect="1"/>
          </p:cNvPicPr>
          <p:nvPr/>
        </p:nvPicPr>
        <p:blipFill>
          <a:blip r:embed="rId3"/>
          <a:stretch>
            <a:fillRect/>
          </a:stretch>
        </p:blipFill>
        <p:spPr>
          <a:xfrm>
            <a:off x="4930548" y="4722087"/>
            <a:ext cx="2071143" cy="1653546"/>
          </a:xfrm>
          <a:prstGeom prst="rect">
            <a:avLst/>
          </a:prstGeom>
        </p:spPr>
      </p:pic>
    </p:spTree>
    <p:extLst>
      <p:ext uri="{BB962C8B-B14F-4D97-AF65-F5344CB8AC3E}">
        <p14:creationId xmlns:p14="http://schemas.microsoft.com/office/powerpoint/2010/main" val="227882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1032" y="188867"/>
            <a:ext cx="9623653" cy="6375214"/>
          </a:xfrm>
          <a:prstGeom prst="rect">
            <a:avLst/>
          </a:prstGeom>
        </p:spPr>
      </p:pic>
    </p:spTree>
    <p:extLst>
      <p:ext uri="{BB962C8B-B14F-4D97-AF65-F5344CB8AC3E}">
        <p14:creationId xmlns:p14="http://schemas.microsoft.com/office/powerpoint/2010/main" val="183230875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833</TotalTime>
  <Words>527</Words>
  <Application>Microsoft Office PowerPoint</Application>
  <PresentationFormat>Widescreen</PresentationFormat>
  <Paragraphs>60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Gill Sans MT</vt:lpstr>
      <vt:lpstr>Impact</vt:lpstr>
      <vt:lpstr>Badge</vt:lpstr>
      <vt:lpstr>Phonics</vt:lpstr>
      <vt:lpstr>Systematic Synthetic Phonics</vt:lpstr>
      <vt:lpstr>Little Wandle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1</vt:lpstr>
      <vt:lpstr>Phase 2</vt:lpstr>
      <vt:lpstr>PowerPoint Presentation</vt:lpstr>
      <vt:lpstr>Phase 3</vt:lpstr>
      <vt:lpstr>Phase 4</vt:lpstr>
      <vt:lpstr>Phase 5</vt:lpstr>
      <vt:lpstr>PowerPoint Presentation</vt:lpstr>
      <vt:lpstr>Phase 6</vt:lpstr>
      <vt:lpstr>What does Phonics look like In Armstrong mn </vt:lpstr>
      <vt:lpstr>Phonics screening</vt:lpstr>
      <vt:lpstr>PowerPoint Presentation</vt:lpstr>
      <vt:lpstr>Support In School</vt:lpstr>
      <vt:lpstr>To support At home </vt:lpstr>
    </vt:vector>
  </TitlesOfParts>
  <Company>SGS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Mercer</dc:creator>
  <cp:lastModifiedBy>Isabella Child</cp:lastModifiedBy>
  <cp:revision>31</cp:revision>
  <cp:lastPrinted>2018-01-16T08:42:26Z</cp:lastPrinted>
  <dcterms:created xsi:type="dcterms:W3CDTF">2018-01-15T11:08:39Z</dcterms:created>
  <dcterms:modified xsi:type="dcterms:W3CDTF">2023-10-19T15:50:46Z</dcterms:modified>
</cp:coreProperties>
</file>