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60" r:id="rId4"/>
    <p:sldId id="284" r:id="rId5"/>
    <p:sldId id="280" r:id="rId6"/>
    <p:sldId id="257" r:id="rId7"/>
    <p:sldId id="286" r:id="rId8"/>
    <p:sldId id="290" r:id="rId9"/>
    <p:sldId id="291" r:id="rId10"/>
    <p:sldId id="275" r:id="rId11"/>
    <p:sldId id="288" r:id="rId12"/>
    <p:sldId id="289" r:id="rId13"/>
    <p:sldId id="279" r:id="rId14"/>
    <p:sldId id="281" r:id="rId15"/>
    <p:sldId id="287" r:id="rId16"/>
    <p:sldId id="283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032D-F382-4F05-9B72-7B84ACAB2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5004C-7DC4-464F-8E61-7EBE35D02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6520D-007B-474A-84BE-EE1CD475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CA9C1-5D3C-48C8-83DD-FBB19056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75B0-BBE6-4834-8448-C57CADE9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3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EBA9-1723-421B-A42C-16E28D03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08317-02DC-4339-A81A-0FE082445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6509-986F-431D-A184-E5C5D657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809B0-5796-4A2B-A345-7181760E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968E9-69D3-4438-9EAB-42FB96E3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0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6A611-997D-4190-95F1-F309C6279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58E6E-F0CC-41E2-8651-920C8F555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3BD9-DE04-4F22-8318-4D045E29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7355C-1382-4FA4-93B6-C687CCF9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7787A-A882-4863-B6F3-886CA2B8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8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AF3D-F905-4750-8750-26CB4CDB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3624-DF7C-4DD0-913C-0632E7F2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A732-2C14-414F-A546-249D2830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D247E-8B56-4228-ABCE-A8D33CC5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64509-2D0B-4460-8507-D0D8C46D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1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B324-7F6D-48C3-A3A9-2A773DB7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A5003-C2B1-4B6D-B854-0C6F3C84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AB068-54E3-4244-A741-C0D5F3DC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6DF03-0BAA-4A65-9A7C-E6ED96BA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008A3-80DA-42DD-8ADF-456DF24E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4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9F4E-E65A-4F5B-9C31-804A2963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2F25-B099-4BFC-A3D6-BC1B22CD3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8DBBA-A487-4521-B780-4D01BC440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221EE-F1D3-410F-9A5B-61FB433F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FC836-2B74-43A4-AA90-626CA9BE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C05E5-801C-4874-82FD-095D1F6B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6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CBE8-70C0-4DD9-9292-FA0BD276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2368D-2E2F-4BAF-9262-9B30B333D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8ACCF-7820-4574-9019-A39DB42E3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A2ACB-951E-402E-99C5-3C921DE21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68973-5BF6-4BC0-BAF1-E9A43E829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B9694-FCF7-48A7-B2F6-042B4002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56591-FD5B-4C1F-82B7-E84EBFDF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F8C5D-84CE-4352-8D82-5D7B9A9F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4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5C15-4F14-4DF8-A0BF-49E60098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6CF34-435F-4BF7-9451-93E21369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F28F6-3D0F-487A-9E0F-C7AEC70A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54CB8-F0E1-4FBE-960A-ACC23395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3498-06A2-486E-8451-298395AB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D18C5-7AF1-448E-88CF-F0AB187A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7FAA0-1130-4975-B94B-A9674DB8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8BD7-BF45-4314-9E04-673B38F0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E46B-D979-4D61-AAEA-39439DA9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4FA4F-97F8-403F-8022-5BEB34075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48CE4-92AA-462A-B6CB-B6B41A7D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80746-FF09-4CFF-ABD6-FC00DCAC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842D8-AA0A-469D-8E35-5FFB6E49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4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859-5912-452D-8E08-3979096B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54DC5-EFBD-4E47-BAD9-BF3E92E00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E1408-5BAB-4BC7-B30B-E65D16DC9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B2222-41DE-4651-82C3-6E38A87A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B3EC9-A1BC-42E7-965D-73F23EFD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B7870-B19D-46EF-98A9-5CDA382D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4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E8253-A300-428B-9A20-46AABA2E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4CF74-C389-4E4C-9E29-F2D8FB678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8D73-7637-46A0-A4D5-7DACB9012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BA08-AA43-4664-806C-811FF96514BB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CDDC-86CD-4B43-8844-4C34D1A60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2AC6-854D-4661-9E25-8B87B9040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C30FB-C852-47E5-BC29-F1688EF90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3431-FC43-49C7-ADCC-8EF1DD0B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42" y="1831019"/>
            <a:ext cx="7473294" cy="148922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u="sng" dirty="0">
                <a:solidFill>
                  <a:schemeClr val="tx1"/>
                </a:solidFill>
                <a:latin typeface="Letter-join Plus 8" panose="02000505000000020003" pitchFamily="50" charset="0"/>
              </a:rPr>
              <a:t>Reading Workshop</a:t>
            </a:r>
            <a:br>
              <a:rPr lang="en-GB" sz="6600" u="sng" dirty="0">
                <a:solidFill>
                  <a:schemeClr val="tx1"/>
                </a:solidFill>
                <a:latin typeface="Letter-join Plus 8" panose="02000505000000020003" pitchFamily="50" charset="0"/>
              </a:rPr>
            </a:br>
            <a:r>
              <a:rPr lang="en-GB" sz="6600" u="sng" dirty="0">
                <a:solidFill>
                  <a:schemeClr val="tx1"/>
                </a:solidFill>
                <a:latin typeface="Letter-join Plus 8" panose="02000505000000020003" pitchFamily="50" charset="0"/>
              </a:rPr>
              <a:t>09.10.23</a:t>
            </a:r>
          </a:p>
        </p:txBody>
      </p:sp>
    </p:spTree>
    <p:extLst>
      <p:ext uri="{BB962C8B-B14F-4D97-AF65-F5344CB8AC3E}">
        <p14:creationId xmlns:p14="http://schemas.microsoft.com/office/powerpoint/2010/main" val="271371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25" y="335365"/>
            <a:ext cx="8825659" cy="706964"/>
          </a:xfrm>
        </p:spPr>
        <p:txBody>
          <a:bodyPr>
            <a:noAutofit/>
          </a:bodyPr>
          <a:lstStyle/>
          <a:p>
            <a:r>
              <a:rPr lang="en-GB" dirty="0">
                <a:latin typeface="Letter-join Plus 8" panose="02000505000000020003" pitchFamily="50" charset="0"/>
              </a:rPr>
              <a:t>Guided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242874"/>
            <a:ext cx="11717383" cy="5430681"/>
          </a:xfrm>
        </p:spPr>
        <p:txBody>
          <a:bodyPr>
            <a:normAutofit/>
          </a:bodyPr>
          <a:lstStyle/>
          <a:p>
            <a:r>
              <a:rPr lang="en-GB" dirty="0">
                <a:latin typeface="Letter-join Plus 8" panose="02000505000000020003" pitchFamily="50" charset="0"/>
              </a:rPr>
              <a:t>Completed in a small group weekly and recorded in reading records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We use a range of texts to ensure children are experiencing a broad range and we are targeting the required skills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Project X books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In these sessions we don’t just focus on fluency, sometimes fluency doesn't match comprehension, reasoning etc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We focus on the following skills - prediction, retrieval, word recognition/understanding, summarise, inference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It is important that children can articulate what they have read as well as read the texts </a:t>
            </a: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8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DBE568-361E-431F-933E-F9C84A187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23825"/>
            <a:ext cx="104013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3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FBA951-3658-4C30-B911-2A1DD701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177807"/>
            <a:ext cx="11292397" cy="63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9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872" y="90432"/>
            <a:ext cx="3018408" cy="67406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47B651C-364C-4EB3-93A8-551654CD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04" y="184443"/>
            <a:ext cx="3567206" cy="6385033"/>
          </a:xfrm>
        </p:spPr>
        <p:txBody>
          <a:bodyPr>
            <a:noAutofit/>
          </a:bodyPr>
          <a:lstStyle/>
          <a:p>
            <a:r>
              <a:rPr lang="en-GB" sz="4000" dirty="0">
                <a:latin typeface="Letter-join Plus 8" panose="02000505000000020003" pitchFamily="50" charset="0"/>
              </a:rPr>
              <a:t>Book Levels</a:t>
            </a:r>
            <a:br>
              <a:rPr lang="en-GB" sz="4000" dirty="0">
                <a:latin typeface="Letter-join Plus 8" panose="02000505000000020003" pitchFamily="50" charset="0"/>
              </a:rPr>
            </a:br>
            <a:br>
              <a:rPr lang="en-GB" sz="4000" dirty="0">
                <a:latin typeface="Letter-join Plus 8" panose="02000505000000020003" pitchFamily="50" charset="0"/>
              </a:rPr>
            </a:br>
            <a:r>
              <a:rPr lang="en-GB" sz="2800" dirty="0">
                <a:latin typeface="Letter-join Plus 8" panose="02000505000000020003" pitchFamily="50" charset="0"/>
              </a:rPr>
              <a:t>Each week the children should bring home: </a:t>
            </a:r>
            <a:br>
              <a:rPr lang="en-GB" sz="2800" dirty="0">
                <a:latin typeface="Letter-join Plus 8" panose="02000505000000020003" pitchFamily="50" charset="0"/>
              </a:rPr>
            </a:br>
            <a:br>
              <a:rPr lang="en-GB" sz="2800" dirty="0">
                <a:latin typeface="Letter-join Plus 8" panose="02000505000000020003" pitchFamily="50" charset="0"/>
              </a:rPr>
            </a:br>
            <a:r>
              <a:rPr lang="en-GB" sz="2800" dirty="0">
                <a:latin typeface="Letter-join Plus 8" panose="02000505000000020003" pitchFamily="50" charset="0"/>
              </a:rPr>
              <a:t>1x levelled book</a:t>
            </a:r>
            <a:br>
              <a:rPr lang="en-GB" sz="2800" dirty="0">
                <a:latin typeface="Letter-join Plus 8" panose="02000505000000020003" pitchFamily="50" charset="0"/>
              </a:rPr>
            </a:br>
            <a:r>
              <a:rPr lang="en-GB" sz="2800" dirty="0">
                <a:latin typeface="Letter-join Plus 8" panose="02000505000000020003" pitchFamily="50" charset="0"/>
              </a:rPr>
              <a:t>1x zone book</a:t>
            </a:r>
            <a:br>
              <a:rPr lang="en-GB" sz="2800" dirty="0">
                <a:latin typeface="Letter-join Plus 8" panose="02000505000000020003" pitchFamily="50" charset="0"/>
              </a:rPr>
            </a:br>
            <a:br>
              <a:rPr lang="en-GB" sz="2800" dirty="0">
                <a:latin typeface="Letter-join Plus 8" panose="02000505000000020003" pitchFamily="50" charset="0"/>
              </a:rPr>
            </a:br>
            <a:r>
              <a:rPr lang="en-GB" sz="2800" dirty="0">
                <a:latin typeface="Letter-join Plus 8" panose="02000505000000020003" pitchFamily="50" charset="0"/>
              </a:rPr>
              <a:t>Children will not move up unless they are demonstrating all of the skills </a:t>
            </a:r>
            <a:br>
              <a:rPr lang="en-GB" sz="2800" dirty="0">
                <a:latin typeface="Letter-join Plus 8" panose="02000505000000020003" pitchFamily="50" charset="0"/>
              </a:rPr>
            </a:br>
            <a:br>
              <a:rPr lang="en-GB" sz="2800" dirty="0">
                <a:latin typeface="Letter-join Plus 8" panose="02000505000000020003" pitchFamily="50" charset="0"/>
              </a:rPr>
            </a:br>
            <a:r>
              <a:rPr lang="en-GB" sz="2800" dirty="0">
                <a:latin typeface="Letter-join Plus 8" panose="02000505000000020003" pitchFamily="50" charset="0"/>
              </a:rPr>
              <a:t>Fiction and Non-fiction </a:t>
            </a:r>
            <a:endParaRPr lang="en-GB" sz="40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0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53" y="277959"/>
            <a:ext cx="10058400" cy="1371600"/>
          </a:xfrm>
        </p:spPr>
        <p:txBody>
          <a:bodyPr/>
          <a:lstStyle/>
          <a:p>
            <a:r>
              <a:rPr lang="en-GB" dirty="0"/>
              <a:t>Big Cat reads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53" y="1649559"/>
            <a:ext cx="2109924" cy="2456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811" y="394944"/>
            <a:ext cx="2374719" cy="305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811" y="3328547"/>
            <a:ext cx="2589032" cy="2963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776" y="3925053"/>
            <a:ext cx="1998754" cy="2271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983" y="560206"/>
            <a:ext cx="2015354" cy="2486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300" y="1304572"/>
            <a:ext cx="2372543" cy="2801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21" y="4236229"/>
            <a:ext cx="1781787" cy="2244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5186" y="4242931"/>
            <a:ext cx="1741580" cy="22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6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559C-B7DD-4FFB-A27B-EDFD22F6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How do we support/encourage reading in school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6E67-FF79-4F8F-A1CF-A0A04957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Reading records are monitored each week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Certificates will be awarded to children when they have read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Weekly monitoring is shown in our achievement assembly and on the newsletter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Reading groups and interventions – these do not count towards their 5 reads per week </a:t>
            </a:r>
          </a:p>
          <a:p>
            <a:endParaRPr lang="en-GB" dirty="0">
              <a:latin typeface="Letter-join Plus 8" panose="02000505000000020003" pitchFamily="5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63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36CE8E-D774-4423-BE62-4DCC6A6E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3499"/>
          </a:xfrm>
        </p:spPr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Recording Reading -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1BF45-01D4-4385-B8F8-1F5C0ED33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" y="1285460"/>
            <a:ext cx="3583034" cy="4316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162D7-1909-408E-B0A6-95EA0C9BB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588" y="2281561"/>
            <a:ext cx="9008412" cy="24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2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2" y="130628"/>
            <a:ext cx="10515600" cy="1325563"/>
          </a:xfrm>
        </p:spPr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How can I help at home?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1152" y="1296140"/>
            <a:ext cx="11652174" cy="5431232"/>
          </a:xfrm>
        </p:spPr>
        <p:txBody>
          <a:bodyPr>
            <a:normAutofit/>
          </a:bodyPr>
          <a:lstStyle/>
          <a:p>
            <a:r>
              <a:rPr lang="en-GB" dirty="0">
                <a:latin typeface="Letter-join Plus 8" panose="02000505000000020003" pitchFamily="50" charset="0"/>
              </a:rPr>
              <a:t>Encouraging reading at home and recording these in their reading records.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Letting children ‘have a go’ at decoding words.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Allowing children to get a word wrong and then correcting them rather than giving them the word straight away.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Asking questions about what they have read and predicting what might happen next. </a:t>
            </a:r>
            <a:r>
              <a:rPr lang="en-GB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‘How will… react to …?’ </a:t>
            </a:r>
            <a:r>
              <a:rPr lang="en-GB" dirty="0">
                <a:latin typeface="Letter-join Plus 8" panose="02000505000000020003" pitchFamily="50" charset="0"/>
              </a:rPr>
              <a:t>and</a:t>
            </a:r>
            <a:r>
              <a:rPr lang="en-GB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‘What does this mean for…?’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Encouraging children to extending their answers- </a:t>
            </a:r>
            <a:r>
              <a:rPr lang="en-GB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asking: ‘Why do you think that?’ </a:t>
            </a:r>
            <a:r>
              <a:rPr lang="en-GB" dirty="0">
                <a:latin typeface="Letter-join Plus 8" panose="02000505000000020003" pitchFamily="50" charset="0"/>
              </a:rPr>
              <a:t>and</a:t>
            </a:r>
            <a:r>
              <a:rPr lang="en-GB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‘What makes you think that will happen next?’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Look up definitions of words when your child doesn’t know what a word means to broaden their vocabulary.</a:t>
            </a:r>
          </a:p>
          <a:p>
            <a:endParaRPr lang="en-GB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A8D6-C5E5-40A1-A788-DA80C168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IC not to put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A78C-A4CD-4183-9BB5-CFE42B512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will be talking about the whole of reading in or school because it does vary within year groups – with children focusing on phonics and others fluency</a:t>
            </a:r>
          </a:p>
        </p:txBody>
      </p:sp>
    </p:spTree>
    <p:extLst>
      <p:ext uri="{BB962C8B-B14F-4D97-AF65-F5344CB8AC3E}">
        <p14:creationId xmlns:p14="http://schemas.microsoft.com/office/powerpoint/2010/main" val="388500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99" y="365125"/>
            <a:ext cx="10950301" cy="1325563"/>
          </a:xfrm>
        </p:spPr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What do we do at Pucklechurch?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114" y="1690687"/>
            <a:ext cx="11052698" cy="4727867"/>
          </a:xfrm>
        </p:spPr>
        <p:txBody>
          <a:bodyPr>
            <a:normAutofit lnSpcReduction="10000"/>
          </a:bodyPr>
          <a:lstStyle/>
          <a:p>
            <a:pPr defTabSz="914400">
              <a:lnSpc>
                <a:spcPct val="90000"/>
              </a:lnSpc>
              <a:buSzTx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prstClr val="black"/>
                </a:solidFill>
                <a:latin typeface="Letter-join Plus 8" panose="02000505000000020003" pitchFamily="50" charset="0"/>
              </a:rPr>
              <a:t>Year 1- 6 take part in whole class and guided reading</a:t>
            </a:r>
          </a:p>
          <a:p>
            <a:pPr defTabSz="914400">
              <a:lnSpc>
                <a:spcPct val="90000"/>
              </a:lnSpc>
              <a:buSzTx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prstClr val="black"/>
                </a:solidFill>
                <a:latin typeface="Letter-join Plus 8" panose="02000505000000020003" pitchFamily="50" charset="0"/>
              </a:rPr>
              <a:t>EYFS focus on 1:1 reading and then moving onto group reading when the child is ready </a:t>
            </a:r>
          </a:p>
          <a:p>
            <a:pPr defTabSz="914400">
              <a:lnSpc>
                <a:spcPct val="90000"/>
              </a:lnSpc>
              <a:buSzTx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prstClr val="black"/>
                </a:solidFill>
                <a:latin typeface="Letter-join Plus 8" panose="02000505000000020003" pitchFamily="50" charset="0"/>
              </a:rPr>
              <a:t>1 x week we focus on reading in small groups</a:t>
            </a:r>
          </a:p>
          <a:p>
            <a:pPr defTabSz="914400">
              <a:lnSpc>
                <a:spcPct val="90000"/>
              </a:lnSpc>
              <a:buSzTx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prstClr val="black"/>
                </a:solidFill>
                <a:latin typeface="Letter-join Plus 8" panose="02000505000000020003" pitchFamily="50" charset="0"/>
              </a:rPr>
              <a:t>In Reception and KS1, phonics is thoroughly embedded and used as a predominant teaching tool.</a:t>
            </a:r>
          </a:p>
          <a:p>
            <a:pPr lvl="0" defTabSz="914400">
              <a:lnSpc>
                <a:spcPct val="90000"/>
              </a:lnSpc>
              <a:buSzTx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prstClr val="black"/>
                </a:solidFill>
                <a:latin typeface="Letter-join Plus 8" panose="02000505000000020003" pitchFamily="50" charset="0"/>
              </a:rPr>
              <a:t>We use a range of activities from text marking, comprehension questions, word definitions, role on the wall characters </a:t>
            </a:r>
          </a:p>
          <a:p>
            <a:pPr lvl="0" defTabSz="914400">
              <a:lnSpc>
                <a:spcPct val="90000"/>
              </a:lnSpc>
              <a:buSzTx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prstClr val="black"/>
                </a:solidFill>
                <a:latin typeface="Letter-join Plus 8" panose="02000505000000020003" pitchFamily="50" charset="0"/>
              </a:rPr>
              <a:t>Our key skills are: prediction, retrieval, explain, summarise, inference, author choice, apply a range of skills </a:t>
            </a:r>
          </a:p>
          <a:p>
            <a:pPr lvl="0" defTabSz="914400">
              <a:lnSpc>
                <a:spcPct val="90000"/>
              </a:lnSpc>
              <a:buSzTx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prstClr val="black"/>
                </a:solidFill>
                <a:latin typeface="Letter-join Plus 8" panose="02000505000000020003" pitchFamily="50" charset="0"/>
              </a:rPr>
              <a:t>We are able to use a range of texts in addition to our high quality text</a:t>
            </a: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278C-7D1F-4737-AB48-30F3E291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97" y="94865"/>
            <a:ext cx="10515600" cy="1325563"/>
          </a:xfrm>
        </p:spPr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Little </a:t>
            </a:r>
            <a:r>
              <a:rPr lang="en-GB" dirty="0" err="1">
                <a:latin typeface="Letter-join Plus 8" panose="02000505000000020003" pitchFamily="50" charset="0"/>
              </a:rPr>
              <a:t>Wandle</a:t>
            </a:r>
            <a:r>
              <a:rPr lang="en-GB" dirty="0">
                <a:latin typeface="Letter-join Plus 8" panose="02000505000000020003" pitchFamily="50" charset="0"/>
              </a:rPr>
              <a:t> Phonics Scheme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51EA-B16A-4293-ADFD-A8B32C25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5" y="1420428"/>
            <a:ext cx="11443317" cy="5291090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>
                <a:latin typeface="Letter-join Plus 8" panose="02000505000000020003" pitchFamily="50" charset="0"/>
              </a:rPr>
              <a:t>The progression of Little </a:t>
            </a:r>
            <a:r>
              <a:rPr lang="en-GB" sz="3200" dirty="0" err="1">
                <a:latin typeface="Letter-join Plus 8" panose="02000505000000020003" pitchFamily="50" charset="0"/>
              </a:rPr>
              <a:t>Wandle</a:t>
            </a:r>
            <a:r>
              <a:rPr lang="en-GB" sz="3200" dirty="0">
                <a:latin typeface="Letter-join Plus 8" panose="02000505000000020003" pitchFamily="50" charset="0"/>
              </a:rPr>
              <a:t> Letters and Sounds Revised has been devised so that children are taught a progression of sounds that they immediately practise through oral blending, reading and spelling words and sentences, and, later on, reading fully decodable books.</a:t>
            </a:r>
          </a:p>
          <a:p>
            <a:r>
              <a:rPr lang="en-GB" sz="3200" dirty="0">
                <a:latin typeface="Letter-join Plus 8" panose="02000505000000020003" pitchFamily="50" charset="0"/>
              </a:rPr>
              <a:t>We are teaching children skills to decode words when reading independently. This is through a variety of techniques.</a:t>
            </a:r>
          </a:p>
          <a:p>
            <a:r>
              <a:rPr lang="en-GB" sz="3200" dirty="0">
                <a:latin typeface="Letter-join Plus 8" panose="02000505000000020003" pitchFamily="50" charset="0"/>
              </a:rPr>
              <a:t>Phonics is a key tool which can be used from Reception to Year 6.</a:t>
            </a:r>
          </a:p>
          <a:p>
            <a:r>
              <a:rPr lang="en-GB" sz="3200" dirty="0">
                <a:latin typeface="Letter-join Plus 8" panose="02000505000000020003" pitchFamily="50" charset="0"/>
              </a:rPr>
              <a:t>Breaking up words using phonics</a:t>
            </a:r>
          </a:p>
          <a:p>
            <a:pPr marL="0" indent="0">
              <a:buNone/>
            </a:pPr>
            <a:r>
              <a:rPr lang="en-GB" sz="3200" i="1" dirty="0" err="1">
                <a:solidFill>
                  <a:srgbClr val="7030A0"/>
                </a:solidFill>
                <a:latin typeface="Letter-join Plus 8" panose="02000505000000020003" pitchFamily="50" charset="0"/>
              </a:rPr>
              <a:t>Eg</a:t>
            </a:r>
            <a:r>
              <a:rPr lang="en-GB" sz="3200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</a:t>
            </a:r>
            <a:r>
              <a:rPr lang="en-GB" sz="3200" i="1" dirty="0">
                <a:solidFill>
                  <a:srgbClr val="FF0000"/>
                </a:solidFill>
                <a:latin typeface="Letter-join Plus 8" panose="02000505000000020003" pitchFamily="50" charset="0"/>
              </a:rPr>
              <a:t>make</a:t>
            </a:r>
            <a:r>
              <a:rPr lang="en-GB" sz="3200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m    </a:t>
            </a:r>
            <a:r>
              <a:rPr lang="en-GB" sz="3200" i="1" dirty="0" err="1">
                <a:solidFill>
                  <a:srgbClr val="7030A0"/>
                </a:solidFill>
                <a:latin typeface="Letter-join Plus 8" panose="02000505000000020003" pitchFamily="50" charset="0"/>
              </a:rPr>
              <a:t>a_e</a:t>
            </a:r>
            <a:r>
              <a:rPr lang="en-GB" sz="3200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   k</a:t>
            </a:r>
          </a:p>
          <a:p>
            <a:pPr marL="0" indent="0">
              <a:buNone/>
            </a:pPr>
            <a:r>
              <a:rPr lang="en-GB" sz="3200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    </a:t>
            </a:r>
            <a:r>
              <a:rPr lang="en-GB" sz="3200" i="1" dirty="0">
                <a:solidFill>
                  <a:srgbClr val="FF0000"/>
                </a:solidFill>
                <a:latin typeface="Letter-join Plus 8" panose="02000505000000020003" pitchFamily="50" charset="0"/>
              </a:rPr>
              <a:t>girl </a:t>
            </a:r>
            <a:r>
              <a:rPr lang="en-GB" sz="3200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   g       </a:t>
            </a:r>
            <a:r>
              <a:rPr lang="en-GB" sz="3200" i="1" dirty="0" err="1">
                <a:solidFill>
                  <a:srgbClr val="7030A0"/>
                </a:solidFill>
                <a:latin typeface="Letter-join Plus 8" panose="02000505000000020003" pitchFamily="50" charset="0"/>
              </a:rPr>
              <a:t>ir</a:t>
            </a:r>
            <a:r>
              <a:rPr lang="en-GB" sz="3200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      l</a:t>
            </a:r>
          </a:p>
          <a:p>
            <a:r>
              <a:rPr lang="en-GB" sz="3200" dirty="0">
                <a:latin typeface="Letter-join Plus 8" panose="02000505000000020003" pitchFamily="50" charset="0"/>
              </a:rPr>
              <a:t>Breaking words up using root words and suffixes</a:t>
            </a:r>
          </a:p>
          <a:p>
            <a:pPr marL="0" indent="0">
              <a:buNone/>
            </a:pPr>
            <a:r>
              <a:rPr lang="en-GB" sz="3200" i="1" dirty="0" err="1">
                <a:solidFill>
                  <a:srgbClr val="7030A0"/>
                </a:solidFill>
                <a:latin typeface="Letter-join Plus 8" panose="02000505000000020003" pitchFamily="50" charset="0"/>
              </a:rPr>
              <a:t>Eg</a:t>
            </a:r>
            <a:r>
              <a:rPr lang="en-GB" sz="3200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</a:t>
            </a:r>
            <a:r>
              <a:rPr lang="en-GB" sz="3200" i="1" dirty="0">
                <a:solidFill>
                  <a:srgbClr val="FF0000"/>
                </a:solidFill>
                <a:latin typeface="Letter-join Plus 8" panose="02000505000000020003" pitchFamily="50" charset="0"/>
              </a:rPr>
              <a:t>walking </a:t>
            </a:r>
            <a:r>
              <a:rPr lang="en-GB" sz="3200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        walk        </a:t>
            </a:r>
            <a:r>
              <a:rPr lang="en-GB" sz="3200" i="1" dirty="0" err="1">
                <a:solidFill>
                  <a:srgbClr val="7030A0"/>
                </a:solidFill>
                <a:latin typeface="Letter-join Plus 8" panose="02000505000000020003" pitchFamily="50" charset="0"/>
              </a:rPr>
              <a:t>ing</a:t>
            </a:r>
            <a:endParaRPr lang="en-GB" sz="3200" i="1" dirty="0">
              <a:solidFill>
                <a:srgbClr val="7030A0"/>
              </a:solidFill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GB" sz="3200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    </a:t>
            </a:r>
            <a:r>
              <a:rPr lang="en-GB" sz="3200" i="1" dirty="0">
                <a:solidFill>
                  <a:srgbClr val="FF0000"/>
                </a:solidFill>
                <a:latin typeface="Letter-join Plus 8" panose="02000505000000020003" pitchFamily="50" charset="0"/>
              </a:rPr>
              <a:t>adventurous </a:t>
            </a:r>
            <a:r>
              <a:rPr lang="en-GB" sz="3200" i="1" dirty="0">
                <a:solidFill>
                  <a:srgbClr val="7030A0"/>
                </a:solidFill>
                <a:latin typeface="Letter-join Plus 8" panose="02000505000000020003" pitchFamily="50" charset="0"/>
              </a:rPr>
              <a:t>     adventure        </a:t>
            </a:r>
            <a:r>
              <a:rPr lang="en-GB" sz="3200" i="1" dirty="0" err="1">
                <a:solidFill>
                  <a:srgbClr val="7030A0"/>
                </a:solidFill>
                <a:latin typeface="Letter-join Plus 8" panose="02000505000000020003" pitchFamily="50" charset="0"/>
              </a:rPr>
              <a:t>ous</a:t>
            </a:r>
            <a:endParaRPr lang="en-GB" sz="3200" i="1" dirty="0">
              <a:solidFill>
                <a:srgbClr val="7030A0"/>
              </a:solidFill>
              <a:latin typeface="Letter-join Plus 8" panose="02000505000000020003" pitchFamily="50" charset="0"/>
            </a:endParaRPr>
          </a:p>
          <a:p>
            <a:endParaRPr lang="en-GB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4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20" y="237645"/>
            <a:ext cx="10058400" cy="1371600"/>
          </a:xfrm>
        </p:spPr>
        <p:txBody>
          <a:bodyPr/>
          <a:lstStyle/>
          <a:p>
            <a:r>
              <a:rPr lang="en-GB" dirty="0"/>
              <a:t>Big Cat  phonics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20" y="1506165"/>
            <a:ext cx="4791075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874" y="423519"/>
            <a:ext cx="2478406" cy="255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937" y="923445"/>
            <a:ext cx="2550794" cy="2700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051" y="4089135"/>
            <a:ext cx="2857229" cy="232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741" y="4298235"/>
            <a:ext cx="2309291" cy="232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4346257"/>
            <a:ext cx="1896564" cy="2165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4208" y="3863398"/>
            <a:ext cx="2171770" cy="25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44" y="489412"/>
            <a:ext cx="10515600" cy="1325563"/>
          </a:xfrm>
        </p:spPr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High Quality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943" y="1836778"/>
            <a:ext cx="8825659" cy="2824695"/>
          </a:xfrm>
        </p:spPr>
        <p:txBody>
          <a:bodyPr>
            <a:normAutofit fontScale="92500" lnSpcReduction="10000"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400" dirty="0">
                <a:solidFill>
                  <a:schemeClr val="tx1"/>
                </a:solidFill>
                <a:latin typeface="Letter-join Plus 8" panose="02000505000000020003" pitchFamily="50" charset="0"/>
              </a:rPr>
              <a:t>In English we use high quality books and creative teaching approaches.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GB" sz="2400" dirty="0">
              <a:solidFill>
                <a:schemeClr val="tx1"/>
              </a:solidFill>
              <a:latin typeface="Letter-join Plus 8" panose="02000505000000020003" pitchFamily="50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400" dirty="0">
                <a:solidFill>
                  <a:schemeClr val="tx1"/>
                </a:solidFill>
                <a:latin typeface="Letter-join Plus 8" panose="02000505000000020003" pitchFamily="50" charset="0"/>
              </a:rPr>
              <a:t>This approach aims to engage and motivate children in their English learning.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GB" sz="2400" dirty="0">
              <a:solidFill>
                <a:schemeClr val="tx1"/>
              </a:solidFill>
              <a:latin typeface="Letter-join Plus 8" panose="02000505000000020003" pitchFamily="50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400" dirty="0">
                <a:solidFill>
                  <a:schemeClr val="tx1"/>
                </a:solidFill>
                <a:latin typeface="Letter-join Plus 8" panose="02000505000000020003" pitchFamily="50" charset="0"/>
              </a:rPr>
              <a:t>It also enables children to deepen their understanding of texts and provides a meaningful context for writing.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GB" sz="2400" dirty="0">
              <a:solidFill>
                <a:schemeClr val="tx1"/>
              </a:solidFill>
              <a:latin typeface="Letter-join Plus 8" panose="02000505000000020003" pitchFamily="50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400" dirty="0">
                <a:solidFill>
                  <a:schemeClr val="tx1"/>
                </a:solidFill>
                <a:latin typeface="Letter-join Plus 8" panose="02000505000000020003" pitchFamily="50" charset="0"/>
              </a:rPr>
              <a:t>We have introduced this approach into reception all the way through to Year 6.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GB" sz="2400" dirty="0">
              <a:solidFill>
                <a:prstClr val="black"/>
              </a:solidFill>
              <a:latin typeface="Letter-join Plus 8" panose="02000505000000020003" pitchFamily="50" charset="0"/>
            </a:endParaRPr>
          </a:p>
          <a:p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82"/>
          <a:stretch/>
        </p:blipFill>
        <p:spPr>
          <a:xfrm>
            <a:off x="8565284" y="5061496"/>
            <a:ext cx="1253708" cy="165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53" y="3545345"/>
            <a:ext cx="1114425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53" y="2191774"/>
            <a:ext cx="1143000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087" y="4466379"/>
            <a:ext cx="1520315" cy="2274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30" y="5134228"/>
            <a:ext cx="1323727" cy="1606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1629" y="5340721"/>
            <a:ext cx="1247775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8224" y="5314353"/>
            <a:ext cx="1057275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4319" y="5295303"/>
            <a:ext cx="1181100" cy="1390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4647" y="5156543"/>
            <a:ext cx="1219200" cy="156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602" y="2935094"/>
            <a:ext cx="1447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CAEA6-92EE-483E-ACE1-52EC346D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85908"/>
            <a:ext cx="10287000" cy="4876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9F72AB-BEB3-424A-BE9D-0FC1B2CE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5" y="335365"/>
            <a:ext cx="8825659" cy="706964"/>
          </a:xfrm>
        </p:spPr>
        <p:txBody>
          <a:bodyPr>
            <a:noAutofit/>
          </a:bodyPr>
          <a:lstStyle/>
          <a:p>
            <a:r>
              <a:rPr lang="en-GB" dirty="0">
                <a:latin typeface="Letter-join Plus 8" panose="02000505000000020003" pitchFamily="50" charset="0"/>
              </a:rPr>
              <a:t>Texts Overview</a:t>
            </a:r>
          </a:p>
        </p:txBody>
      </p:sp>
    </p:spTree>
    <p:extLst>
      <p:ext uri="{BB962C8B-B14F-4D97-AF65-F5344CB8AC3E}">
        <p14:creationId xmlns:p14="http://schemas.microsoft.com/office/powerpoint/2010/main" val="89220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6AE69-9967-46C7-ABCF-156CFED58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195"/>
          <a:stretch/>
        </p:blipFill>
        <p:spPr>
          <a:xfrm>
            <a:off x="642645" y="1506371"/>
            <a:ext cx="10720723" cy="1733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42123-DD46-4907-A67D-12916DEB8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32"/>
          <a:stretch/>
        </p:blipFill>
        <p:spPr>
          <a:xfrm>
            <a:off x="648070" y="3346881"/>
            <a:ext cx="10715298" cy="25567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458823F-72BD-4C39-B33C-312DCD3A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5" y="335365"/>
            <a:ext cx="8825659" cy="706964"/>
          </a:xfrm>
        </p:spPr>
        <p:txBody>
          <a:bodyPr>
            <a:noAutofit/>
          </a:bodyPr>
          <a:lstStyle/>
          <a:p>
            <a:r>
              <a:rPr lang="en-GB" dirty="0">
                <a:latin typeface="Letter-join Plus 8" panose="02000505000000020003" pitchFamily="50" charset="0"/>
              </a:rPr>
              <a:t>Texts Overview</a:t>
            </a:r>
          </a:p>
        </p:txBody>
      </p:sp>
    </p:spTree>
    <p:extLst>
      <p:ext uri="{BB962C8B-B14F-4D97-AF65-F5344CB8AC3E}">
        <p14:creationId xmlns:p14="http://schemas.microsoft.com/office/powerpoint/2010/main" val="30044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544AC4-305C-46EC-9764-07617DFB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5" y="1944209"/>
            <a:ext cx="11764870" cy="297401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1212B5-CCA3-4351-9236-EE50AD82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5" y="335365"/>
            <a:ext cx="8825659" cy="706964"/>
          </a:xfrm>
        </p:spPr>
        <p:txBody>
          <a:bodyPr>
            <a:noAutofit/>
          </a:bodyPr>
          <a:lstStyle/>
          <a:p>
            <a:r>
              <a:rPr lang="en-GB" dirty="0">
                <a:latin typeface="Letter-join Plus 8" panose="02000505000000020003" pitchFamily="50" charset="0"/>
              </a:rPr>
              <a:t>Texts Overview</a:t>
            </a:r>
          </a:p>
        </p:txBody>
      </p:sp>
    </p:spTree>
    <p:extLst>
      <p:ext uri="{BB962C8B-B14F-4D97-AF65-F5344CB8AC3E}">
        <p14:creationId xmlns:p14="http://schemas.microsoft.com/office/powerpoint/2010/main" val="196328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663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Letter-join Plus 8</vt:lpstr>
      <vt:lpstr>Wingdings</vt:lpstr>
      <vt:lpstr>Office Theme</vt:lpstr>
      <vt:lpstr>Reading Workshop 09.10.23</vt:lpstr>
      <vt:lpstr>For IC not to put up</vt:lpstr>
      <vt:lpstr>What do we do at Pucklechurch?</vt:lpstr>
      <vt:lpstr>Little Wandle Phonics Scheme  </vt:lpstr>
      <vt:lpstr>Big Cat  phonics  </vt:lpstr>
      <vt:lpstr>High Quality Texts</vt:lpstr>
      <vt:lpstr>Texts Overview</vt:lpstr>
      <vt:lpstr>Texts Overview</vt:lpstr>
      <vt:lpstr>Texts Overview</vt:lpstr>
      <vt:lpstr>Guided Reading</vt:lpstr>
      <vt:lpstr>PowerPoint Presentation</vt:lpstr>
      <vt:lpstr>PowerPoint Presentation</vt:lpstr>
      <vt:lpstr>Book Levels  Each week the children should bring home:   1x levelled book 1x zone book  Children will not move up unless they are demonstrating all of the skills   Fiction and Non-fiction </vt:lpstr>
      <vt:lpstr>Big Cat reads</vt:lpstr>
      <vt:lpstr>How do we support/encourage reading in school - </vt:lpstr>
      <vt:lpstr>Recording Reading - </vt:lpstr>
      <vt:lpstr>How can I help at home?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Workshop 09.10.23</dc:title>
  <dc:creator>Isabella Child</dc:creator>
  <cp:lastModifiedBy>Isabella Child</cp:lastModifiedBy>
  <cp:revision>9</cp:revision>
  <dcterms:created xsi:type="dcterms:W3CDTF">2023-09-14T12:39:48Z</dcterms:created>
  <dcterms:modified xsi:type="dcterms:W3CDTF">2023-09-29T10:05:26Z</dcterms:modified>
</cp:coreProperties>
</file>